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738" r:id="rId5"/>
  </p:sldMasterIdLst>
  <p:notesMasterIdLst>
    <p:notesMasterId r:id="rId11"/>
  </p:notesMasterIdLst>
  <p:handoutMasterIdLst>
    <p:handoutMasterId r:id="rId12"/>
  </p:handoutMasterIdLst>
  <p:sldIdLst>
    <p:sldId id="820" r:id="rId6"/>
    <p:sldId id="821" r:id="rId7"/>
    <p:sldId id="822" r:id="rId8"/>
    <p:sldId id="823" r:id="rId9"/>
    <p:sldId id="81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DF1"/>
    <a:srgbClr val="131C4E"/>
    <a:srgbClr val="E7E1E6"/>
    <a:srgbClr val="2E5261"/>
    <a:srgbClr val="56A19D"/>
    <a:srgbClr val="FFFFFF"/>
    <a:srgbClr val="000000"/>
    <a:srgbClr val="D0103A"/>
    <a:srgbClr val="1E2321"/>
    <a:srgbClr val="3072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27" autoAdjust="0"/>
    <p:restoredTop sz="88406" autoAdjust="0"/>
  </p:normalViewPr>
  <p:slideViewPr>
    <p:cSldViewPr snapToGrid="0" snapToObjects="1">
      <p:cViewPr varScale="1">
        <p:scale>
          <a:sx n="145" d="100"/>
          <a:sy n="145" d="100"/>
        </p:scale>
        <p:origin x="1188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2" d="100"/>
          <a:sy n="72" d="100"/>
        </p:scale>
        <p:origin x="1868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5CACA1-B46E-4379-80DD-A6AAA601B28D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27DFD-EF34-4596-89F3-DCF56E5D2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175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47B4DD-704F-6C4C-BC77-91EE5D8A2618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919C48-EE8D-8143-BCF7-AC82FB831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370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Opt1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078992"/>
            <a:ext cx="6858000" cy="2743200"/>
          </a:xfrm>
          <a:noFill/>
          <a:effectLst>
            <a:outerShdw blurRad="50800" dist="38100" dir="2700000" algn="tl" rotWithShape="0">
              <a:prstClr val="black">
                <a:alpha val="10000"/>
              </a:prstClr>
            </a:outerShdw>
          </a:effectLst>
        </p:spPr>
        <p:txBody>
          <a:bodyPr lIns="91440" tIns="45720" rIns="91440" bIns="45720" anchor="b">
            <a:normAutofit/>
          </a:bodyPr>
          <a:lstStyle>
            <a:lvl1pPr algn="l">
              <a:defRPr sz="4400" b="0" strike="noStrike" cap="none" normalizeH="0" baseline="0">
                <a:solidFill>
                  <a:schemeClr val="bg1"/>
                </a:solidFill>
                <a:latin typeface="Montserrat SemiBold" panose="00000700000000000000" pitchFamily="50" charset="0"/>
                <a:cs typeface="Arial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1" y="3911683"/>
            <a:ext cx="6857999" cy="733143"/>
          </a:xfrm>
          <a:effectLst>
            <a:outerShdw blurRad="50800" dist="38100" dir="2700000" algn="tl" rotWithShape="0">
              <a:prstClr val="black">
                <a:alpha val="10000"/>
              </a:prstClr>
            </a:outerShdw>
          </a:effectLst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100" b="1">
                <a:solidFill>
                  <a:schemeClr val="accent1">
                    <a:lumMod val="60000"/>
                    <a:lumOff val="40000"/>
                  </a:schemeClr>
                </a:solidFill>
                <a:latin typeface="Montserrat Light" panose="00000400000000000000" pitchFamily="50" charset="0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43282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bg1">
                  <a:lumMod val="75000"/>
                </a:schemeClr>
              </a:buClr>
              <a:defRPr/>
            </a:lvl3pPr>
            <a:lvl4pPr>
              <a:buClr>
                <a:schemeClr val="bg1">
                  <a:lumMod val="75000"/>
                </a:schemeClr>
              </a:buClr>
              <a:defRPr/>
            </a:lvl4pPr>
            <a:lvl5pPr>
              <a:buClr>
                <a:schemeClr val="bg1">
                  <a:lumMod val="75000"/>
                </a:schemeClr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0" y="21771"/>
            <a:ext cx="12192000" cy="1188720"/>
          </a:xfrm>
          <a:prstGeom prst="rect">
            <a:avLst/>
          </a:prstGeom>
          <a:noFill/>
        </p:spPr>
        <p:txBody>
          <a:bodyPr vert="horz" lIns="548640" tIns="27432" rIns="548640" bIns="27432" rtlCol="0" anchor="ctr">
            <a:noAutofit/>
          </a:bodyPr>
          <a:lstStyle>
            <a:lvl1pPr>
              <a:defRPr cap="none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9393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1380" y="1362360"/>
            <a:ext cx="5486400" cy="470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043" y="1362360"/>
            <a:ext cx="5486400" cy="470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0" y="21771"/>
            <a:ext cx="12192000" cy="1188720"/>
          </a:xfrm>
          <a:prstGeom prst="rect">
            <a:avLst/>
          </a:prstGeom>
          <a:noFill/>
        </p:spPr>
        <p:txBody>
          <a:bodyPr vert="horz" lIns="548640" tIns="27432" rIns="548640" bIns="27432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40387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ooter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2"/>
            <a:ext cx="12192000" cy="613840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906854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-81481" y="-72428"/>
            <a:ext cx="12357980" cy="7052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942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bg1">
                  <a:lumMod val="75000"/>
                </a:schemeClr>
              </a:buClr>
              <a:defRPr/>
            </a:lvl3pPr>
            <a:lvl4pPr>
              <a:buClr>
                <a:schemeClr val="bg1">
                  <a:lumMod val="75000"/>
                </a:schemeClr>
              </a:buClr>
              <a:defRPr/>
            </a:lvl4pPr>
            <a:lvl5pPr>
              <a:buClr>
                <a:schemeClr val="bg1">
                  <a:lumMod val="75000"/>
                </a:schemeClr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0" y="21771"/>
            <a:ext cx="12192000" cy="1188720"/>
          </a:xfrm>
          <a:prstGeom prst="rect">
            <a:avLst/>
          </a:prstGeom>
          <a:noFill/>
        </p:spPr>
        <p:txBody>
          <a:bodyPr vert="horz" lIns="548640" tIns="27432" rIns="548640" bIns="27432" rtlCol="0" anchor="ctr">
            <a:noAutofit/>
          </a:bodyPr>
          <a:lstStyle>
            <a:lvl1pPr>
              <a:defRPr cap="none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48473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1380" y="1362360"/>
            <a:ext cx="5486400" cy="470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043" y="1362360"/>
            <a:ext cx="5486400" cy="470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0" y="21771"/>
            <a:ext cx="12192000" cy="1188720"/>
          </a:xfrm>
          <a:prstGeom prst="rect">
            <a:avLst/>
          </a:prstGeom>
          <a:noFill/>
        </p:spPr>
        <p:txBody>
          <a:bodyPr vert="horz" lIns="548640" tIns="27432" rIns="548640" bIns="27432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7999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ooter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9135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8768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1771"/>
            <a:ext cx="12192000" cy="1188720"/>
          </a:xfrm>
          <a:prstGeom prst="rect">
            <a:avLst/>
          </a:prstGeom>
          <a:noFill/>
        </p:spPr>
        <p:txBody>
          <a:bodyPr vert="horz" lIns="548640" tIns="27432" rIns="548640" bIns="27432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8710" y="1362360"/>
            <a:ext cx="11276090" cy="4709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2521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50" r:id="rId2"/>
    <p:sldLayoutId id="2147483652" r:id="rId3"/>
    <p:sldLayoutId id="2147483655" r:id="rId4"/>
    <p:sldLayoutId id="2147483657" r:id="rId5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3100" b="0" kern="1200" cap="none">
          <a:solidFill>
            <a:schemeClr val="bg2"/>
          </a:solidFill>
          <a:latin typeface="Montserrat SemiBold" panose="00000700000000000000" pitchFamily="50" charset="0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800" b="1" kern="1200">
          <a:solidFill>
            <a:srgbClr val="1E2321"/>
          </a:solidFill>
          <a:latin typeface="Montserrat Light" panose="00000400000000000000" pitchFamily="50" charset="0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–"/>
        <a:defRPr sz="2400" b="1" kern="1200">
          <a:solidFill>
            <a:srgbClr val="1E2321"/>
          </a:solidFill>
          <a:latin typeface="Montserrat Light" panose="00000400000000000000" pitchFamily="50" charset="0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/>
        <a:buChar char="•"/>
        <a:defRPr sz="2000" b="1" kern="1200">
          <a:solidFill>
            <a:srgbClr val="1E2321"/>
          </a:solidFill>
          <a:latin typeface="Montserrat Light" panose="00000400000000000000" pitchFamily="50" charset="0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/>
        <a:buChar char="–"/>
        <a:defRPr sz="2000" b="1" kern="1200">
          <a:solidFill>
            <a:srgbClr val="1E2321"/>
          </a:solidFill>
          <a:latin typeface="Montserrat Light" panose="00000400000000000000" pitchFamily="50" charset="0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/>
        <a:buChar char="»"/>
        <a:defRPr sz="2000" b="1" kern="1200">
          <a:solidFill>
            <a:srgbClr val="1E2321"/>
          </a:solidFill>
          <a:latin typeface="Montserrat Light" panose="00000400000000000000" pitchFamily="50" charset="0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1771"/>
            <a:ext cx="12192000" cy="1188720"/>
          </a:xfrm>
          <a:prstGeom prst="rect">
            <a:avLst/>
          </a:prstGeom>
          <a:noFill/>
        </p:spPr>
        <p:txBody>
          <a:bodyPr vert="horz" lIns="548640" tIns="27432" rIns="548640" bIns="27432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8710" y="1362360"/>
            <a:ext cx="11276090" cy="4709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6350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3100" kern="1200" cap="none">
          <a:solidFill>
            <a:schemeClr val="bg2"/>
          </a:solidFill>
          <a:latin typeface="Montserrat SemiBold" panose="00000700000000000000" pitchFamily="50" charset="0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800" b="1" kern="1200">
          <a:solidFill>
            <a:srgbClr val="1E2321"/>
          </a:solidFill>
          <a:latin typeface="Montserrat Light" panose="00000400000000000000" pitchFamily="50" charset="0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–"/>
        <a:defRPr sz="2400" b="1" kern="1200">
          <a:solidFill>
            <a:srgbClr val="1E2321"/>
          </a:solidFill>
          <a:latin typeface="Montserrat Light" panose="00000400000000000000" pitchFamily="50" charset="0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/>
        <a:buChar char="•"/>
        <a:defRPr sz="2000" b="1" kern="1200">
          <a:solidFill>
            <a:srgbClr val="1E2321"/>
          </a:solidFill>
          <a:latin typeface="Montserrat Light" panose="00000400000000000000" pitchFamily="50" charset="0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/>
        <a:buChar char="–"/>
        <a:defRPr sz="2000" b="1" kern="1200">
          <a:solidFill>
            <a:srgbClr val="1E2321"/>
          </a:solidFill>
          <a:latin typeface="Montserrat Light" panose="00000400000000000000" pitchFamily="50" charset="0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/>
        <a:buChar char="»"/>
        <a:defRPr sz="2000" b="1" kern="1200">
          <a:solidFill>
            <a:srgbClr val="1E2321"/>
          </a:solidFill>
          <a:latin typeface="Montserrat Light" panose="00000400000000000000" pitchFamily="50" charset="0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Lightroom</a:t>
            </a:r>
            <a:r>
              <a:rPr lang="en-US" dirty="0" smtClean="0">
                <a:solidFill>
                  <a:schemeClr val="tx1"/>
                </a:solidFill>
              </a:rPr>
              <a:t> Tutorial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Dmitry Kirshner &amp; Ryan </a:t>
            </a:r>
            <a:r>
              <a:rPr lang="en-US" dirty="0" err="1" smtClean="0">
                <a:solidFill>
                  <a:schemeClr val="tx1"/>
                </a:solidFill>
              </a:rPr>
              <a:t>Lucenkiw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645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Library organization</a:t>
            </a:r>
          </a:p>
          <a:p>
            <a:pPr lvl="1"/>
            <a:r>
              <a:rPr lang="en-US" dirty="0" smtClean="0"/>
              <a:t>Why it is important to stay organized</a:t>
            </a:r>
          </a:p>
          <a:p>
            <a:r>
              <a:rPr lang="en-US" dirty="0" smtClean="0"/>
              <a:t>Import</a:t>
            </a:r>
          </a:p>
          <a:p>
            <a:pPr lvl="1"/>
            <a:r>
              <a:rPr lang="en-US" dirty="0" smtClean="0"/>
              <a:t>From SD card</a:t>
            </a:r>
          </a:p>
          <a:p>
            <a:pPr lvl="2"/>
            <a:r>
              <a:rPr lang="en-US" dirty="0" smtClean="0"/>
              <a:t>Rename files</a:t>
            </a:r>
          </a:p>
          <a:p>
            <a:pPr lvl="2"/>
            <a:r>
              <a:rPr lang="en-US" dirty="0" smtClean="0"/>
              <a:t>Develop presets</a:t>
            </a:r>
          </a:p>
          <a:p>
            <a:pPr lvl="2"/>
            <a:r>
              <a:rPr lang="en-US" dirty="0" smtClean="0"/>
              <a:t>Keywords</a:t>
            </a:r>
          </a:p>
          <a:p>
            <a:pPr lvl="1"/>
            <a:r>
              <a:rPr lang="en-US" dirty="0" smtClean="0"/>
              <a:t>Photo Mechanic</a:t>
            </a:r>
          </a:p>
          <a:p>
            <a:r>
              <a:rPr lang="en-US" dirty="0" smtClean="0"/>
              <a:t>Culling images</a:t>
            </a:r>
          </a:p>
          <a:p>
            <a:pPr lvl="1"/>
            <a:r>
              <a:rPr lang="en-US" dirty="0" smtClean="0"/>
              <a:t>Importance of a rating system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Adobe perks</a:t>
            </a:r>
          </a:p>
          <a:p>
            <a:pPr lvl="1"/>
            <a:r>
              <a:rPr lang="en-US" dirty="0"/>
              <a:t>Cloud LR </a:t>
            </a:r>
            <a:r>
              <a:rPr lang="en-US" dirty="0" smtClean="0"/>
              <a:t>sync</a:t>
            </a:r>
          </a:p>
          <a:p>
            <a:pPr lvl="1"/>
            <a:r>
              <a:rPr lang="en-US" dirty="0" smtClean="0"/>
              <a:t>FREE Web Site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Organization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595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Lens Correction panel</a:t>
            </a:r>
          </a:p>
          <a:p>
            <a:pPr lvl="1"/>
            <a:r>
              <a:rPr lang="en-US" dirty="0" smtClean="0"/>
              <a:t>Profile Correction</a:t>
            </a:r>
          </a:p>
          <a:p>
            <a:pPr lvl="1"/>
            <a:r>
              <a:rPr lang="en-US" dirty="0" smtClean="0"/>
              <a:t>Chromatic </a:t>
            </a:r>
            <a:r>
              <a:rPr lang="en-US" dirty="0" err="1" smtClean="0"/>
              <a:t>Abberations</a:t>
            </a:r>
            <a:endParaRPr lang="en-US" dirty="0" smtClean="0"/>
          </a:p>
          <a:p>
            <a:r>
              <a:rPr lang="en-US" dirty="0" smtClean="0"/>
              <a:t>Crop</a:t>
            </a:r>
          </a:p>
          <a:p>
            <a:r>
              <a:rPr lang="en-US" dirty="0" smtClean="0"/>
              <a:t>Dust / object removal</a:t>
            </a:r>
          </a:p>
          <a:p>
            <a:r>
              <a:rPr lang="en-US" dirty="0" smtClean="0"/>
              <a:t>Basic panel</a:t>
            </a:r>
          </a:p>
          <a:p>
            <a:pPr lvl="1"/>
            <a:r>
              <a:rPr lang="en-US" dirty="0" smtClean="0"/>
              <a:t>Temperature</a:t>
            </a:r>
          </a:p>
          <a:p>
            <a:pPr lvl="1"/>
            <a:r>
              <a:rPr lang="en-US" dirty="0" smtClean="0"/>
              <a:t>Exposure</a:t>
            </a:r>
          </a:p>
          <a:p>
            <a:pPr lvl="1"/>
            <a:r>
              <a:rPr lang="en-US" dirty="0" smtClean="0"/>
              <a:t>Highlights / Shadows</a:t>
            </a:r>
          </a:p>
          <a:p>
            <a:pPr lvl="1"/>
            <a:r>
              <a:rPr lang="en-US" dirty="0" smtClean="0"/>
              <a:t>Blacks / Whites</a:t>
            </a:r>
          </a:p>
          <a:p>
            <a:pPr lvl="1"/>
            <a:r>
              <a:rPr lang="en-US" dirty="0" smtClean="0"/>
              <a:t>Saturation / Vibrancy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Processing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047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HSL / Colour Panel</a:t>
            </a:r>
          </a:p>
          <a:p>
            <a:pPr lvl="1"/>
            <a:r>
              <a:rPr lang="en-US" dirty="0"/>
              <a:t>Saturation / Hue by colour </a:t>
            </a:r>
            <a:endParaRPr lang="en-US" dirty="0" smtClean="0"/>
          </a:p>
          <a:p>
            <a:r>
              <a:rPr lang="en-US" dirty="0" smtClean="0"/>
              <a:t>Detail</a:t>
            </a:r>
          </a:p>
          <a:p>
            <a:pPr lvl="1"/>
            <a:r>
              <a:rPr lang="en-US" dirty="0" smtClean="0"/>
              <a:t>Sharpening</a:t>
            </a:r>
          </a:p>
          <a:p>
            <a:r>
              <a:rPr lang="en-US" dirty="0" smtClean="0"/>
              <a:t>Local adjustments</a:t>
            </a:r>
          </a:p>
          <a:p>
            <a:pPr lvl="1"/>
            <a:r>
              <a:rPr lang="en-US" dirty="0" smtClean="0"/>
              <a:t>Radial </a:t>
            </a:r>
          </a:p>
          <a:p>
            <a:pPr lvl="1"/>
            <a:r>
              <a:rPr lang="en-US" dirty="0" smtClean="0"/>
              <a:t>Graduated</a:t>
            </a:r>
          </a:p>
          <a:p>
            <a:pPr lvl="1"/>
            <a:r>
              <a:rPr lang="en-US" dirty="0" smtClean="0"/>
              <a:t>Brush</a:t>
            </a:r>
          </a:p>
          <a:p>
            <a:r>
              <a:rPr lang="en-US" dirty="0" smtClean="0"/>
              <a:t>Effects</a:t>
            </a:r>
          </a:p>
          <a:p>
            <a:pPr lvl="1"/>
            <a:r>
              <a:rPr lang="en-US" dirty="0" err="1" smtClean="0"/>
              <a:t>Vignetting</a:t>
            </a:r>
            <a:endParaRPr lang="en-US" dirty="0" smtClean="0"/>
          </a:p>
          <a:p>
            <a:r>
              <a:rPr lang="en-US" dirty="0" smtClean="0"/>
              <a:t>Export </a:t>
            </a:r>
          </a:p>
          <a:p>
            <a:pPr lvl="1"/>
            <a:r>
              <a:rPr lang="en-US" dirty="0" smtClean="0"/>
              <a:t>Use presets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Processing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565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ym typeface="Wingdings" panose="05000000000000000000" pitchFamily="2" charset="2"/>
              </a:rPr>
              <a:t>G  Library module grid</a:t>
            </a:r>
          </a:p>
          <a:p>
            <a:r>
              <a:rPr lang="en-US" dirty="0">
                <a:sym typeface="Wingdings" panose="05000000000000000000" pitchFamily="2" charset="2"/>
              </a:rPr>
              <a:t>D  develop module</a:t>
            </a:r>
          </a:p>
          <a:p>
            <a:r>
              <a:rPr lang="en-US" dirty="0">
                <a:sym typeface="Wingdings" panose="05000000000000000000" pitchFamily="2" charset="2"/>
              </a:rPr>
              <a:t>Space  zoom</a:t>
            </a:r>
          </a:p>
          <a:p>
            <a:r>
              <a:rPr lang="en-US" dirty="0">
                <a:sym typeface="Wingdings" panose="05000000000000000000" pitchFamily="2" charset="2"/>
              </a:rPr>
              <a:t>Z  zoom</a:t>
            </a:r>
          </a:p>
          <a:p>
            <a:r>
              <a:rPr lang="en-US" dirty="0">
                <a:sym typeface="Wingdings" panose="05000000000000000000" pitchFamily="2" charset="2"/>
              </a:rPr>
              <a:t>\  before </a:t>
            </a:r>
            <a:r>
              <a:rPr lang="en-US" dirty="0" smtClean="0">
                <a:sym typeface="Wingdings" panose="05000000000000000000" pitchFamily="2" charset="2"/>
              </a:rPr>
              <a:t>edit</a:t>
            </a:r>
          </a:p>
          <a:p>
            <a:r>
              <a:rPr lang="en-US" dirty="0" smtClean="0"/>
              <a:t>N </a:t>
            </a:r>
            <a:r>
              <a:rPr lang="en-US" dirty="0" smtClean="0">
                <a:sym typeface="Wingdings" panose="05000000000000000000" pitchFamily="2" charset="2"/>
              </a:rPr>
              <a:t> multiple images compare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  two images compare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[ ]  increase / decrease brush size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L  </a:t>
            </a:r>
            <a:r>
              <a:rPr lang="en-US" dirty="0" err="1" smtClean="0">
                <a:sym typeface="Wingdings" panose="05000000000000000000" pitchFamily="2" charset="2"/>
              </a:rPr>
              <a:t>lightbox</a:t>
            </a:r>
            <a:r>
              <a:rPr lang="en-US" dirty="0" smtClean="0">
                <a:sym typeface="Wingdings" panose="05000000000000000000" pitchFamily="2" charset="2"/>
              </a:rPr>
              <a:t> preview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F  full screen preview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ym typeface="Wingdings" panose="05000000000000000000" pitchFamily="2" charset="2"/>
              </a:rPr>
              <a:t>I  show image </a:t>
            </a:r>
            <a:r>
              <a:rPr lang="en-US" dirty="0" smtClean="0">
                <a:sym typeface="Wingdings" panose="05000000000000000000" pitchFamily="2" charset="2"/>
              </a:rPr>
              <a:t>info / size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Flags: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P  pick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X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smtClean="0">
                <a:sym typeface="Wingdings" panose="05000000000000000000" pitchFamily="2" charset="2"/>
              </a:rPr>
              <a:t>reject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U  </a:t>
            </a:r>
            <a:r>
              <a:rPr lang="en-US" dirty="0" err="1" smtClean="0">
                <a:sym typeface="Wingdings" panose="05000000000000000000" pitchFamily="2" charset="2"/>
              </a:rPr>
              <a:t>unflag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Rating: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1</a:t>
            </a:r>
            <a:r>
              <a:rPr lang="en-US" dirty="0">
                <a:sym typeface="Wingdings" panose="05000000000000000000" pitchFamily="2" charset="2"/>
              </a:rPr>
              <a:t>, 2, 3, 4, 5  add stars to the </a:t>
            </a:r>
            <a:r>
              <a:rPr lang="en-US" dirty="0" smtClean="0">
                <a:sym typeface="Wingdings" panose="05000000000000000000" pitchFamily="2" charset="2"/>
              </a:rPr>
              <a:t>image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0  reset stars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6</a:t>
            </a:r>
            <a:r>
              <a:rPr lang="en-US" dirty="0">
                <a:sym typeface="Wingdings" panose="05000000000000000000" pitchFamily="2" charset="2"/>
              </a:rPr>
              <a:t>, 7, 8, 9  add colour </a:t>
            </a:r>
            <a:r>
              <a:rPr lang="en-US" dirty="0" smtClean="0">
                <a:sym typeface="Wingdings" panose="05000000000000000000" pitchFamily="2" charset="2"/>
              </a:rPr>
              <a:t>rating to </a:t>
            </a:r>
            <a:r>
              <a:rPr lang="en-US" dirty="0">
                <a:sym typeface="Wingdings" panose="05000000000000000000" pitchFamily="2" charset="2"/>
              </a:rPr>
              <a:t>the </a:t>
            </a:r>
            <a:r>
              <a:rPr lang="en-US" dirty="0" smtClean="0">
                <a:sym typeface="Wingdings" panose="05000000000000000000" pitchFamily="2" charset="2"/>
              </a:rPr>
              <a:t>image</a:t>
            </a:r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Lightroom</a:t>
            </a:r>
            <a:r>
              <a:rPr lang="en-US" dirty="0" smtClean="0"/>
              <a:t> Shortcuts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640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rk Theme">
  <a:themeElements>
    <a:clrScheme name="Aptean Color Palette 2018 Final">
      <a:dk1>
        <a:srgbClr val="000000"/>
      </a:dk1>
      <a:lt1>
        <a:sysClr val="window" lastClr="FFFFFF"/>
      </a:lt1>
      <a:dk2>
        <a:srgbClr val="0055B8"/>
      </a:dk2>
      <a:lt2>
        <a:srgbClr val="131C4E"/>
      </a:lt2>
      <a:accent1>
        <a:srgbClr val="009BDE"/>
      </a:accent1>
      <a:accent2>
        <a:srgbClr val="FB3449"/>
      </a:accent2>
      <a:accent3>
        <a:srgbClr val="FEE050"/>
      </a:accent3>
      <a:accent4>
        <a:srgbClr val="22D3C5"/>
      </a:accent4>
      <a:accent5>
        <a:srgbClr val="7F56C5"/>
      </a:accent5>
      <a:accent6>
        <a:srgbClr val="FF7F3F"/>
      </a:accent6>
      <a:hlink>
        <a:srgbClr val="009BDE"/>
      </a:hlink>
      <a:folHlink>
        <a:srgbClr val="009BDE"/>
      </a:folHlink>
    </a:clrScheme>
    <a:fontScheme name="Aptean Rebrand 2018">
      <a:majorFont>
        <a:latin typeface="Montserrat ExtraBold"/>
        <a:ea typeface=""/>
        <a:cs typeface=""/>
      </a:majorFont>
      <a:minorFont>
        <a:latin typeface="Montserra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ight Theme">
  <a:themeElements>
    <a:clrScheme name="Aptean Color Palette 2018 Final">
      <a:dk1>
        <a:srgbClr val="000000"/>
      </a:dk1>
      <a:lt1>
        <a:sysClr val="window" lastClr="FFFFFF"/>
      </a:lt1>
      <a:dk2>
        <a:srgbClr val="0055B8"/>
      </a:dk2>
      <a:lt2>
        <a:srgbClr val="131C4E"/>
      </a:lt2>
      <a:accent1>
        <a:srgbClr val="009BDE"/>
      </a:accent1>
      <a:accent2>
        <a:srgbClr val="FB3449"/>
      </a:accent2>
      <a:accent3>
        <a:srgbClr val="FEE050"/>
      </a:accent3>
      <a:accent4>
        <a:srgbClr val="22D3C5"/>
      </a:accent4>
      <a:accent5>
        <a:srgbClr val="7F56C5"/>
      </a:accent5>
      <a:accent6>
        <a:srgbClr val="FF7F3F"/>
      </a:accent6>
      <a:hlink>
        <a:srgbClr val="009BDE"/>
      </a:hlink>
      <a:folHlink>
        <a:srgbClr val="009BD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478E7CBABC454FB9F301A306C9C67F" ma:contentTypeVersion="0" ma:contentTypeDescription="Create a new document." ma:contentTypeScope="" ma:versionID="74e27dd07dfbfab836d19ae8b77f9d9d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D3D75861-D976-4CB5-B3D1-58E03DED1F5B}">
  <ds:schemaRefs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46C7BEA-46C0-43E6-BC49-CD8F6EDB23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8FF9CA-C4DF-409D-B469-5C27A07932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52261</TotalTime>
  <Words>195</Words>
  <Application>Microsoft Office PowerPoint</Application>
  <PresentationFormat>Widescreen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Montserrat Light</vt:lpstr>
      <vt:lpstr>Montserrat SemiBold</vt:lpstr>
      <vt:lpstr>Wingdings</vt:lpstr>
      <vt:lpstr>Dark Theme</vt:lpstr>
      <vt:lpstr>Light Theme</vt:lpstr>
      <vt:lpstr>Lightroom Tutorial</vt:lpstr>
      <vt:lpstr>Step-by-Step Organization</vt:lpstr>
      <vt:lpstr>Step-by-Step Processing</vt:lpstr>
      <vt:lpstr>Step-by-Step Processing</vt:lpstr>
      <vt:lpstr>Lightroom Shortcuts</vt:lpstr>
    </vt:vector>
  </TitlesOfParts>
  <Company>Aptean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 Harrison</dc:creator>
  <cp:lastModifiedBy>Dmitry Kirshner</cp:lastModifiedBy>
  <cp:revision>602</cp:revision>
  <dcterms:created xsi:type="dcterms:W3CDTF">2014-06-10T18:49:16Z</dcterms:created>
  <dcterms:modified xsi:type="dcterms:W3CDTF">2021-03-11T03:42:11Z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0x0101006D478E7CBABC454FB9F301A306C9C67F</vt:lpwstr>
  </property>
</Properties>
</file>